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70" r:id="rId3"/>
    <p:sldId id="343" r:id="rId4"/>
    <p:sldId id="357" r:id="rId5"/>
    <p:sldId id="358" r:id="rId6"/>
    <p:sldId id="359" r:id="rId7"/>
    <p:sldId id="360" r:id="rId8"/>
    <p:sldId id="347" r:id="rId9"/>
    <p:sldId id="354" r:id="rId10"/>
    <p:sldId id="355" r:id="rId11"/>
    <p:sldId id="356" r:id="rId12"/>
    <p:sldId id="361" r:id="rId13"/>
    <p:sldId id="353" r:id="rId14"/>
    <p:sldId id="339" r:id="rId15"/>
    <p:sldId id="348" r:id="rId16"/>
    <p:sldId id="263" r:id="rId17"/>
  </p:sldIdLst>
  <p:sldSz cx="16256000" cy="9144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ADB0"/>
    <a:srgbClr val="50ABAE"/>
    <a:srgbClr val="6B5E90"/>
    <a:srgbClr val="E5272E"/>
    <a:srgbClr val="6E5D94"/>
    <a:srgbClr val="FFFFFF"/>
    <a:srgbClr val="77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4150"/>
  </p:normalViewPr>
  <p:slideViewPr>
    <p:cSldViewPr>
      <p:cViewPr varScale="1">
        <p:scale>
          <a:sx n="47" d="100"/>
          <a:sy n="47" d="100"/>
        </p:scale>
        <p:origin x="7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216" y="3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055"/>
          </a:xfrm>
          <a:prstGeom prst="rect">
            <a:avLst/>
          </a:prstGeom>
        </p:spPr>
        <p:txBody>
          <a:bodyPr vert="horz" lIns="60204" tIns="30102" rIns="60204" bIns="30102" rtlCol="0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246" y="0"/>
            <a:ext cx="2946101" cy="498055"/>
          </a:xfrm>
          <a:prstGeom prst="rect">
            <a:avLst/>
          </a:prstGeom>
        </p:spPr>
        <p:txBody>
          <a:bodyPr vert="horz" lIns="60204" tIns="30102" rIns="60204" bIns="30102" rtlCol="0"/>
          <a:lstStyle>
            <a:lvl1pPr algn="r">
              <a:defRPr sz="800"/>
            </a:lvl1pPr>
          </a:lstStyle>
          <a:p>
            <a:fld id="{65689CBF-78A4-1F41-9B13-2E287DC34631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438" cy="498055"/>
          </a:xfrm>
          <a:prstGeom prst="rect">
            <a:avLst/>
          </a:prstGeom>
        </p:spPr>
        <p:txBody>
          <a:bodyPr vert="horz" lIns="60204" tIns="30102" rIns="60204" bIns="30102" rtlCol="0" anchor="b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246" y="9428584"/>
            <a:ext cx="2946101" cy="498055"/>
          </a:xfrm>
          <a:prstGeom prst="rect">
            <a:avLst/>
          </a:prstGeom>
        </p:spPr>
        <p:txBody>
          <a:bodyPr vert="horz" lIns="60204" tIns="30102" rIns="60204" bIns="30102" rtlCol="0" anchor="b"/>
          <a:lstStyle>
            <a:lvl1pPr algn="r">
              <a:defRPr sz="800"/>
            </a:lvl1pPr>
          </a:lstStyle>
          <a:p>
            <a:fld id="{6D2248FE-5EB8-D04B-8D3D-499A6ECA8A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69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055"/>
          </a:xfrm>
          <a:prstGeom prst="rect">
            <a:avLst/>
          </a:prstGeom>
        </p:spPr>
        <p:txBody>
          <a:bodyPr vert="horz" lIns="60204" tIns="30102" rIns="60204" bIns="30102" rtlCol="0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1" cy="498055"/>
          </a:xfrm>
          <a:prstGeom prst="rect">
            <a:avLst/>
          </a:prstGeom>
        </p:spPr>
        <p:txBody>
          <a:bodyPr vert="horz" lIns="60204" tIns="30102" rIns="60204" bIns="30102" rtlCol="0"/>
          <a:lstStyle>
            <a:lvl1pPr algn="r">
              <a:defRPr sz="800"/>
            </a:lvl1pPr>
          </a:lstStyle>
          <a:p>
            <a:fld id="{584A89A0-DF7C-F544-B28A-DD8DD60E5CB8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04" tIns="30102" rIns="60204" bIns="3010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60204" tIns="30102" rIns="60204" bIns="30102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438" cy="498055"/>
          </a:xfrm>
          <a:prstGeom prst="rect">
            <a:avLst/>
          </a:prstGeom>
        </p:spPr>
        <p:txBody>
          <a:bodyPr vert="horz" lIns="60204" tIns="30102" rIns="60204" bIns="30102" rtlCol="0" anchor="b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246" y="9428584"/>
            <a:ext cx="2946101" cy="498055"/>
          </a:xfrm>
          <a:prstGeom prst="rect">
            <a:avLst/>
          </a:prstGeom>
        </p:spPr>
        <p:txBody>
          <a:bodyPr vert="horz" lIns="60204" tIns="30102" rIns="60204" bIns="30102" rtlCol="0" anchor="b"/>
          <a:lstStyle>
            <a:lvl1pPr algn="r">
              <a:defRPr sz="800"/>
            </a:lvl1pPr>
          </a:lstStyle>
          <a:p>
            <a:fld id="{3E601463-A7B4-3445-9537-2B1F45980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65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vierde punt aanvullen: motivatie nog belangrijker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1463-A7B4-3445-9537-2B1F459802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12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vierde punt aanvullen: motivatie nog belangrijker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1463-A7B4-3445-9537-2B1F459802C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04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vierde punt aanvullen: motivatie nog belangrijker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1463-A7B4-3445-9537-2B1F459802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28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vierde punt aanvullen: motivatie nog belangrijker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1463-A7B4-3445-9537-2B1F459802C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78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vierde punt aanvullen: motivatie nog belangrijker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1463-A7B4-3445-9537-2B1F459802C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67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01463-A7B4-3445-9537-2B1F459802C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12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223" y="0"/>
            <a:ext cx="13909440" cy="9137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82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1026667"/>
            <a:ext cx="450850" cy="8111490"/>
          </a:xfrm>
          <a:custGeom>
            <a:avLst/>
            <a:gdLst/>
            <a:ahLst/>
            <a:cxnLst/>
            <a:rect l="l" t="t" r="r" b="b"/>
            <a:pathLst>
              <a:path w="450850" h="8111490">
                <a:moveTo>
                  <a:pt x="0" y="8110982"/>
                </a:moveTo>
                <a:lnTo>
                  <a:pt x="450850" y="8110982"/>
                </a:lnTo>
                <a:lnTo>
                  <a:pt x="450850" y="0"/>
                </a:lnTo>
                <a:lnTo>
                  <a:pt x="0" y="0"/>
                </a:lnTo>
                <a:lnTo>
                  <a:pt x="0" y="8110982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0"/>
            <a:ext cx="450850" cy="1026794"/>
          </a:xfrm>
          <a:custGeom>
            <a:avLst/>
            <a:gdLst/>
            <a:ahLst/>
            <a:cxnLst/>
            <a:rect l="l" t="t" r="r" b="b"/>
            <a:pathLst>
              <a:path w="450850" h="1026794">
                <a:moveTo>
                  <a:pt x="0" y="1026668"/>
                </a:moveTo>
                <a:lnTo>
                  <a:pt x="450850" y="1026668"/>
                </a:lnTo>
                <a:lnTo>
                  <a:pt x="450850" y="0"/>
                </a:lnTo>
                <a:lnTo>
                  <a:pt x="0" y="0"/>
                </a:lnTo>
                <a:lnTo>
                  <a:pt x="0" y="1026668"/>
                </a:lnTo>
                <a:close/>
              </a:path>
            </a:pathLst>
          </a:custGeom>
          <a:solidFill>
            <a:srgbClr val="6B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5965" y="273634"/>
            <a:ext cx="1132758" cy="59683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7214" y="475284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4866"/>
                </a:lnTo>
              </a:path>
            </a:pathLst>
          </a:custGeom>
          <a:ln w="26771">
            <a:solidFill>
              <a:srgbClr val="686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3600" y="130279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60">
                <a:moveTo>
                  <a:pt x="0" y="0"/>
                </a:moveTo>
                <a:lnTo>
                  <a:pt x="1457921" y="0"/>
                </a:lnTo>
              </a:path>
            </a:pathLst>
          </a:custGeom>
          <a:ln w="8458">
            <a:solidFill>
              <a:srgbClr val="6862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3600" y="1022443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60">
                <a:moveTo>
                  <a:pt x="0" y="0"/>
                </a:moveTo>
                <a:lnTo>
                  <a:pt x="1457921" y="0"/>
                </a:lnTo>
              </a:path>
            </a:pathLst>
          </a:custGeom>
          <a:ln w="8458">
            <a:solidFill>
              <a:srgbClr val="6862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" y="2166472"/>
            <a:ext cx="16254171" cy="564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vak 27">
            <a:extLst>
              <a:ext uri="{FF2B5EF4-FFF2-40B4-BE49-F238E27FC236}">
                <a16:creationId xmlns:a16="http://schemas.microsoft.com/office/drawing/2014/main" id="{6608CC6A-6C29-C94B-989F-4220DB594E30}"/>
              </a:ext>
            </a:extLst>
          </p:cNvPr>
          <p:cNvSpPr txBox="1"/>
          <p:nvPr/>
        </p:nvSpPr>
        <p:spPr>
          <a:xfrm rot="5400000">
            <a:off x="-2639838" y="2379302"/>
            <a:ext cx="9982203" cy="3852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11C4F00-67C0-D04B-A8D8-98BC66174D68}"/>
              </a:ext>
            </a:extLst>
          </p:cNvPr>
          <p:cNvSpPr txBox="1"/>
          <p:nvPr/>
        </p:nvSpPr>
        <p:spPr>
          <a:xfrm rot="5400000">
            <a:off x="-2468396" y="2541301"/>
            <a:ext cx="9677403" cy="3528000"/>
          </a:xfrm>
          <a:prstGeom prst="rect">
            <a:avLst/>
          </a:prstGeom>
          <a:solidFill>
            <a:srgbClr val="6B5E90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3" name="Vrije vorm 22">
            <a:extLst>
              <a:ext uri="{FF2B5EF4-FFF2-40B4-BE49-F238E27FC236}">
                <a16:creationId xmlns:a16="http://schemas.microsoft.com/office/drawing/2014/main" id="{474D91C1-5214-B849-AF63-EEA22F01AD51}"/>
              </a:ext>
            </a:extLst>
          </p:cNvPr>
          <p:cNvSpPr/>
          <p:nvPr/>
        </p:nvSpPr>
        <p:spPr>
          <a:xfrm>
            <a:off x="606305" y="0"/>
            <a:ext cx="3528002" cy="3665424"/>
          </a:xfrm>
          <a:custGeom>
            <a:avLst/>
            <a:gdLst>
              <a:gd name="connsiteX0" fmla="*/ 0 w 3512052"/>
              <a:gd name="connsiteY0" fmla="*/ 0 h 3665424"/>
              <a:gd name="connsiteX1" fmla="*/ 3512052 w 3512052"/>
              <a:gd name="connsiteY1" fmla="*/ 0 h 3665424"/>
              <a:gd name="connsiteX2" fmla="*/ 3512052 w 3512052"/>
              <a:gd name="connsiteY2" fmla="*/ 3056489 h 3665424"/>
              <a:gd name="connsiteX3" fmla="*/ 3342541 w 3512052"/>
              <a:gd name="connsiteY3" fmla="*/ 3183247 h 3665424"/>
              <a:gd name="connsiteX4" fmla="*/ 1764000 w 3512052"/>
              <a:gd name="connsiteY4" fmla="*/ 3665424 h 3665424"/>
              <a:gd name="connsiteX5" fmla="*/ 185459 w 3512052"/>
              <a:gd name="connsiteY5" fmla="*/ 3183247 h 3665424"/>
              <a:gd name="connsiteX6" fmla="*/ 0 w 3512052"/>
              <a:gd name="connsiteY6" fmla="*/ 3044563 h 3665424"/>
              <a:gd name="connsiteX7" fmla="*/ 0 w 3512052"/>
              <a:gd name="connsiteY7" fmla="*/ 0 h 366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2052" h="3665424">
                <a:moveTo>
                  <a:pt x="0" y="0"/>
                </a:moveTo>
                <a:lnTo>
                  <a:pt x="3512052" y="0"/>
                </a:lnTo>
                <a:lnTo>
                  <a:pt x="3512052" y="3056489"/>
                </a:lnTo>
                <a:lnTo>
                  <a:pt x="3342541" y="3183247"/>
                </a:lnTo>
                <a:cubicBezTo>
                  <a:pt x="2891937" y="3487669"/>
                  <a:pt x="2348727" y="3665424"/>
                  <a:pt x="1764000" y="3665424"/>
                </a:cubicBezTo>
                <a:cubicBezTo>
                  <a:pt x="1179273" y="3665424"/>
                  <a:pt x="636063" y="3487669"/>
                  <a:pt x="185459" y="3183247"/>
                </a:cubicBezTo>
                <a:lnTo>
                  <a:pt x="0" y="3044563"/>
                </a:lnTo>
                <a:lnTo>
                  <a:pt x="0" y="0"/>
                </a:lnTo>
                <a:close/>
              </a:path>
            </a:pathLst>
          </a:custGeom>
          <a:solidFill>
            <a:srgbClr val="50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Vrije vorm 45">
            <a:extLst>
              <a:ext uri="{FF2B5EF4-FFF2-40B4-BE49-F238E27FC236}">
                <a16:creationId xmlns:a16="http://schemas.microsoft.com/office/drawing/2014/main" id="{E254E946-3279-1842-91FE-F5C9FDA171AC}"/>
              </a:ext>
            </a:extLst>
          </p:cNvPr>
          <p:cNvSpPr/>
          <p:nvPr/>
        </p:nvSpPr>
        <p:spPr>
          <a:xfrm>
            <a:off x="8735904" y="2592138"/>
            <a:ext cx="7246532" cy="6630915"/>
          </a:xfrm>
          <a:custGeom>
            <a:avLst/>
            <a:gdLst>
              <a:gd name="connsiteX0" fmla="*/ 5533369 w 7246532"/>
              <a:gd name="connsiteY0" fmla="*/ 0 h 6630915"/>
              <a:gd name="connsiteX1" fmla="*/ 7246532 w 7246532"/>
              <a:gd name="connsiteY1" fmla="*/ 1713163 h 6630915"/>
              <a:gd name="connsiteX2" fmla="*/ 5533369 w 7246532"/>
              <a:gd name="connsiteY2" fmla="*/ 3426326 h 6630915"/>
              <a:gd name="connsiteX3" fmla="*/ 4716774 w 7246532"/>
              <a:gd name="connsiteY3" fmla="*/ 3219557 h 6630915"/>
              <a:gd name="connsiteX4" fmla="*/ 4676740 w 7246532"/>
              <a:gd name="connsiteY4" fmla="*/ 3195236 h 6630915"/>
              <a:gd name="connsiteX5" fmla="*/ 3720560 w 7246532"/>
              <a:gd name="connsiteY5" fmla="*/ 4641679 h 6630915"/>
              <a:gd name="connsiteX6" fmla="*/ 3894052 w 7246532"/>
              <a:gd name="connsiteY6" fmla="*/ 4771414 h 6630915"/>
              <a:gd name="connsiteX7" fmla="*/ 4760184 w 7246532"/>
              <a:gd name="connsiteY7" fmla="*/ 6608009 h 6630915"/>
              <a:gd name="connsiteX8" fmla="*/ 4759851 w 7246532"/>
              <a:gd name="connsiteY8" fmla="*/ 6614601 h 6630915"/>
              <a:gd name="connsiteX9" fmla="*/ 2416347 w 7246532"/>
              <a:gd name="connsiteY9" fmla="*/ 6614601 h 6630915"/>
              <a:gd name="connsiteX10" fmla="*/ 2405562 w 7246532"/>
              <a:gd name="connsiteY10" fmla="*/ 6630915 h 6630915"/>
              <a:gd name="connsiteX11" fmla="*/ 2380883 w 7246532"/>
              <a:gd name="connsiteY11" fmla="*/ 6614601 h 6630915"/>
              <a:gd name="connsiteX12" fmla="*/ 333 w 7246532"/>
              <a:gd name="connsiteY12" fmla="*/ 6614601 h 6630915"/>
              <a:gd name="connsiteX13" fmla="*/ 0 w 7246532"/>
              <a:gd name="connsiteY13" fmla="*/ 6608009 h 6630915"/>
              <a:gd name="connsiteX14" fmla="*/ 2380092 w 7246532"/>
              <a:gd name="connsiteY14" fmla="*/ 4227917 h 6630915"/>
              <a:gd name="connsiteX15" fmla="*/ 3514585 w 7246532"/>
              <a:gd name="connsiteY15" fmla="*/ 4515181 h 6630915"/>
              <a:gd name="connsiteX16" fmla="*/ 3575449 w 7246532"/>
              <a:gd name="connsiteY16" fmla="*/ 4552157 h 6630915"/>
              <a:gd name="connsiteX17" fmla="*/ 4533749 w 7246532"/>
              <a:gd name="connsiteY17" fmla="*/ 3102507 h 6630915"/>
              <a:gd name="connsiteX18" fmla="*/ 4443638 w 7246532"/>
              <a:gd name="connsiteY18" fmla="*/ 3035123 h 6630915"/>
              <a:gd name="connsiteX19" fmla="*/ 3820206 w 7246532"/>
              <a:gd name="connsiteY19" fmla="*/ 1713163 h 6630915"/>
              <a:gd name="connsiteX20" fmla="*/ 5533369 w 7246532"/>
              <a:gd name="connsiteY20" fmla="*/ 0 h 663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46532" h="6630915">
                <a:moveTo>
                  <a:pt x="5533369" y="0"/>
                </a:moveTo>
                <a:cubicBezTo>
                  <a:pt x="6479523" y="0"/>
                  <a:pt x="7246532" y="767009"/>
                  <a:pt x="7246532" y="1713163"/>
                </a:cubicBezTo>
                <a:cubicBezTo>
                  <a:pt x="7246532" y="2659317"/>
                  <a:pt x="6479523" y="3426326"/>
                  <a:pt x="5533369" y="3426326"/>
                </a:cubicBezTo>
                <a:cubicBezTo>
                  <a:pt x="5237696" y="3426326"/>
                  <a:pt x="4959517" y="3351423"/>
                  <a:pt x="4716774" y="3219557"/>
                </a:cubicBezTo>
                <a:lnTo>
                  <a:pt x="4676740" y="3195236"/>
                </a:lnTo>
                <a:lnTo>
                  <a:pt x="3720560" y="4641679"/>
                </a:lnTo>
                <a:lnTo>
                  <a:pt x="3894052" y="4771414"/>
                </a:lnTo>
                <a:cubicBezTo>
                  <a:pt x="4423021" y="5207958"/>
                  <a:pt x="4760184" y="5868609"/>
                  <a:pt x="4760184" y="6608009"/>
                </a:cubicBezTo>
                <a:lnTo>
                  <a:pt x="4759851" y="6614601"/>
                </a:lnTo>
                <a:lnTo>
                  <a:pt x="2416347" y="6614601"/>
                </a:lnTo>
                <a:lnTo>
                  <a:pt x="2405562" y="6630915"/>
                </a:lnTo>
                <a:lnTo>
                  <a:pt x="2380883" y="6614601"/>
                </a:lnTo>
                <a:lnTo>
                  <a:pt x="333" y="6614601"/>
                </a:lnTo>
                <a:lnTo>
                  <a:pt x="0" y="6608009"/>
                </a:lnTo>
                <a:cubicBezTo>
                  <a:pt x="0" y="5293520"/>
                  <a:pt x="1065603" y="4227917"/>
                  <a:pt x="2380092" y="4227917"/>
                </a:cubicBezTo>
                <a:cubicBezTo>
                  <a:pt x="2790870" y="4227917"/>
                  <a:pt x="3177342" y="4331980"/>
                  <a:pt x="3514585" y="4515181"/>
                </a:cubicBezTo>
                <a:lnTo>
                  <a:pt x="3575449" y="4552157"/>
                </a:lnTo>
                <a:lnTo>
                  <a:pt x="4533749" y="3102507"/>
                </a:lnTo>
                <a:lnTo>
                  <a:pt x="4443638" y="3035123"/>
                </a:lnTo>
                <a:cubicBezTo>
                  <a:pt x="4062893" y="2720904"/>
                  <a:pt x="3820206" y="2245375"/>
                  <a:pt x="3820206" y="1713163"/>
                </a:cubicBezTo>
                <a:cubicBezTo>
                  <a:pt x="3820206" y="767009"/>
                  <a:pt x="4587215" y="0"/>
                  <a:pt x="55333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Vrije vorm 39">
            <a:extLst>
              <a:ext uri="{FF2B5EF4-FFF2-40B4-BE49-F238E27FC236}">
                <a16:creationId xmlns:a16="http://schemas.microsoft.com/office/drawing/2014/main" id="{61743806-635D-014B-95DD-E42B7A97A705}"/>
              </a:ext>
            </a:extLst>
          </p:cNvPr>
          <p:cNvSpPr/>
          <p:nvPr/>
        </p:nvSpPr>
        <p:spPr>
          <a:xfrm>
            <a:off x="8556349" y="6653463"/>
            <a:ext cx="5119296" cy="2566737"/>
          </a:xfrm>
          <a:custGeom>
            <a:avLst/>
            <a:gdLst>
              <a:gd name="connsiteX0" fmla="*/ 2380092 w 4760184"/>
              <a:gd name="connsiteY0" fmla="*/ 0 h 2386684"/>
              <a:gd name="connsiteX1" fmla="*/ 4760184 w 4760184"/>
              <a:gd name="connsiteY1" fmla="*/ 2380092 h 2386684"/>
              <a:gd name="connsiteX2" fmla="*/ 4759851 w 4760184"/>
              <a:gd name="connsiteY2" fmla="*/ 2386684 h 2386684"/>
              <a:gd name="connsiteX3" fmla="*/ 333 w 4760184"/>
              <a:gd name="connsiteY3" fmla="*/ 2386684 h 2386684"/>
              <a:gd name="connsiteX4" fmla="*/ 0 w 4760184"/>
              <a:gd name="connsiteY4" fmla="*/ 2380092 h 2386684"/>
              <a:gd name="connsiteX5" fmla="*/ 2380092 w 4760184"/>
              <a:gd name="connsiteY5" fmla="*/ 0 h 238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0184" h="2386684">
                <a:moveTo>
                  <a:pt x="2380092" y="0"/>
                </a:moveTo>
                <a:cubicBezTo>
                  <a:pt x="3694581" y="0"/>
                  <a:pt x="4760184" y="1065603"/>
                  <a:pt x="4760184" y="2380092"/>
                </a:cubicBezTo>
                <a:lnTo>
                  <a:pt x="4759851" y="2386684"/>
                </a:lnTo>
                <a:lnTo>
                  <a:pt x="333" y="2386684"/>
                </a:lnTo>
                <a:lnTo>
                  <a:pt x="0" y="2380092"/>
                </a:lnTo>
                <a:cubicBezTo>
                  <a:pt x="0" y="1065603"/>
                  <a:pt x="1065603" y="0"/>
                  <a:pt x="238009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988CEAD9-D990-2E4F-9E04-1FD49A702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3400" y="7415775"/>
            <a:ext cx="2919352" cy="17001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9B120861-FB4E-9D4E-A7E1-D8C1B28795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06" y="-673397"/>
            <a:ext cx="3528001" cy="7282187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736600" y="1023237"/>
            <a:ext cx="9270999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Modulair </a:t>
            </a:r>
            <a:br>
              <a:rPr lang="nl-NL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nl-NL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Gemeenschappelijke </a:t>
            </a:r>
            <a:br>
              <a:rPr lang="nl-NL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nl-NL" sz="2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Regeling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736600" y="2291034"/>
            <a:ext cx="945486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schemeClr val="bg1"/>
                </a:solidFill>
                <a:latin typeface="PT Sans Narrow" panose="020B0506020203020204" pitchFamily="34" charset="77"/>
              </a:rPr>
              <a:t>Sociaal Domein </a:t>
            </a:r>
          </a:p>
          <a:p>
            <a:r>
              <a:rPr lang="nl-NL" sz="2100" dirty="0">
                <a:solidFill>
                  <a:schemeClr val="bg1"/>
                </a:solidFill>
                <a:latin typeface="PT Sans Narrow" panose="020B0506020203020204" pitchFamily="34" charset="77"/>
              </a:rPr>
              <a:t>Centraal Gelderland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6DD5F759-71FE-FB4E-9C2D-668523F97CD2}"/>
              </a:ext>
            </a:extLst>
          </p:cNvPr>
          <p:cNvSpPr txBox="1"/>
          <p:nvPr/>
        </p:nvSpPr>
        <p:spPr>
          <a:xfrm>
            <a:off x="12547600" y="3643653"/>
            <a:ext cx="3434836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E5272E"/>
                </a:solidFill>
                <a:latin typeface="Arial Rounded MT Bold" panose="020F0704030504030204" pitchFamily="34" charset="77"/>
              </a:rPr>
              <a:t>“Met het oog op de toekomst”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3F6B5B5-8638-7547-8B8A-DDE670A96356}"/>
              </a:ext>
            </a:extLst>
          </p:cNvPr>
          <p:cNvSpPr txBox="1"/>
          <p:nvPr/>
        </p:nvSpPr>
        <p:spPr>
          <a:xfrm>
            <a:off x="5003800" y="1551315"/>
            <a:ext cx="78887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Raadsbijeenkomst 1 en 3 december 2020</a:t>
            </a:r>
          </a:p>
          <a:p>
            <a:endParaRPr lang="nl-NL" sz="3600" dirty="0"/>
          </a:p>
          <a:p>
            <a:r>
              <a:rPr lang="nl-NL" sz="3600" dirty="0"/>
              <a:t>Participatie (WSP en </a:t>
            </a:r>
            <a:r>
              <a:rPr lang="nl-NL" sz="3600" dirty="0" err="1"/>
              <a:t>WgSW</a:t>
            </a:r>
            <a:r>
              <a:rPr lang="nl-NL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233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089865" y="685523"/>
            <a:ext cx="13124800" cy="1371878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325607" y="745119"/>
            <a:ext cx="1267744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Ontwikkelingen Midden-Gelderland: SW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429000" y="2667000"/>
            <a:ext cx="12645698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2018 start Scalabor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2019 werkgeverschap SW naar MGR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2020 liquidatie Presikhaaf Bedrijven (9 nov 2020)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Tussentijdse evaluatie ‘</a:t>
            </a:r>
            <a:r>
              <a:rPr lang="nl-NL" sz="3200" i="1" dirty="0">
                <a:solidFill>
                  <a:schemeClr val="bg1"/>
                </a:solidFill>
              </a:rPr>
              <a:t>met het oog op de toekomst</a:t>
            </a:r>
            <a:r>
              <a:rPr lang="nl-NL" sz="3200" dirty="0">
                <a:solidFill>
                  <a:schemeClr val="bg1"/>
                </a:solidFill>
              </a:rPr>
              <a:t>’</a:t>
            </a:r>
          </a:p>
          <a:p>
            <a:pPr marL="457200" lvl="2"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457200" lvl="2"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457200" lvl="2" algn="ctr">
              <a:tabLst>
                <a:tab pos="296545" algn="l"/>
              </a:tabLst>
              <a:defRPr/>
            </a:pPr>
            <a:r>
              <a:rPr lang="nl-NL" sz="3200" b="1" dirty="0">
                <a:solidFill>
                  <a:schemeClr val="bg1"/>
                </a:solidFill>
              </a:rPr>
              <a:t>Hoe gaan we regionaal verder met SW na 31-12-2022?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45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161680" y="782183"/>
            <a:ext cx="13124800" cy="1351418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397422" y="916524"/>
            <a:ext cx="1267744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Ontwikkelingen Midden-Gelderland: SW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439332" y="3505200"/>
            <a:ext cx="12645698" cy="50167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Geen nieuwe instroom meer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Aantal </a:t>
            </a:r>
            <a:r>
              <a:rPr lang="nl-NL" sz="3200" dirty="0" err="1">
                <a:solidFill>
                  <a:schemeClr val="bg1"/>
                </a:solidFill>
              </a:rPr>
              <a:t>Sw-ers</a:t>
            </a:r>
            <a:r>
              <a:rPr lang="nl-NL" sz="3200" dirty="0">
                <a:solidFill>
                  <a:schemeClr val="bg1"/>
                </a:solidFill>
              </a:rPr>
              <a:t> daalt snel!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Jaarlijkse ‘uitstroom’ </a:t>
            </a:r>
            <a:r>
              <a:rPr lang="nl-NL" sz="3200" b="1" dirty="0">
                <a:solidFill>
                  <a:schemeClr val="bg1"/>
                </a:solidFill>
              </a:rPr>
              <a:t>125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Populatie SW gedaald sinds 2015 met </a:t>
            </a:r>
            <a:r>
              <a:rPr lang="nl-NL" sz="3200" b="1" dirty="0">
                <a:solidFill>
                  <a:schemeClr val="bg1"/>
                </a:solidFill>
              </a:rPr>
              <a:t>800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Huidige SW medewerkers tevreden (‘trots’ op werken bij </a:t>
            </a:r>
            <a:r>
              <a:rPr lang="nl-NL" sz="3200" dirty="0" err="1">
                <a:solidFill>
                  <a:schemeClr val="bg1"/>
                </a:solidFill>
              </a:rPr>
              <a:t>Scalabor</a:t>
            </a:r>
            <a:r>
              <a:rPr lang="nl-NL" sz="3200" dirty="0">
                <a:solidFill>
                  <a:schemeClr val="bg1"/>
                </a:solidFill>
              </a:rPr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Afspraken met Scalabor lopen tot 31-12-2022, daarna aan gemeenten hoe verder…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Financieel ‘op orde’ (positief bedrijfsresultaat </a:t>
            </a:r>
            <a:r>
              <a:rPr lang="nl-NL" sz="3200" dirty="0" err="1">
                <a:solidFill>
                  <a:schemeClr val="bg1"/>
                </a:solidFill>
              </a:rPr>
              <a:t>Scalabor</a:t>
            </a:r>
            <a:r>
              <a:rPr lang="nl-NL" sz="3200" dirty="0">
                <a:solidFill>
                  <a:schemeClr val="bg1"/>
                </a:solidFill>
              </a:rPr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Omslagpunt financieel resultaat Scalabor verwacht in 2023 door daling SW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D81101B-33CD-9249-96BD-15E8B00368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20" y="1676400"/>
            <a:ext cx="589377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37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131200" y="626203"/>
            <a:ext cx="13124800" cy="1561345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366942" y="685800"/>
            <a:ext cx="1267744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Financiële ontwikkelingen module </a:t>
            </a:r>
            <a:r>
              <a:rPr kumimoji="0" lang="nl-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WgSW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/Presikhaaf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356782" y="2819400"/>
            <a:ext cx="12645698" cy="50167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lvl="2">
              <a:tabLst>
                <a:tab pos="296545" algn="l"/>
              </a:tabLst>
              <a:defRPr/>
            </a:pPr>
            <a:r>
              <a:rPr lang="nl-NL" sz="3200" b="1" dirty="0">
                <a:solidFill>
                  <a:schemeClr val="bg1"/>
                </a:solidFill>
              </a:rPr>
              <a:t>MGR Module </a:t>
            </a:r>
            <a:r>
              <a:rPr lang="nl-NL" sz="3200" b="1" dirty="0" err="1">
                <a:solidFill>
                  <a:schemeClr val="bg1"/>
                </a:solidFill>
              </a:rPr>
              <a:t>WgSW</a:t>
            </a:r>
            <a:r>
              <a:rPr lang="nl-NL" sz="3200" b="1" dirty="0">
                <a:solidFill>
                  <a:schemeClr val="bg1"/>
                </a:solidFill>
              </a:rPr>
              <a:t> 2020</a:t>
            </a:r>
          </a:p>
          <a:p>
            <a:pPr lvl="2" indent="-457200">
              <a:buFontTx/>
              <a:buChar char="-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Uitstroom SW 7% (1% &gt; dan begroot) = voordeel 		€1.300.000</a:t>
            </a:r>
          </a:p>
          <a:p>
            <a:pPr lvl="2" indent="-457200">
              <a:buFontTx/>
              <a:buChar char="-"/>
              <a:tabLst>
                <a:tab pos="296545" algn="l"/>
              </a:tabLst>
              <a:defRPr/>
            </a:pPr>
            <a:r>
              <a:rPr lang="nl-NL" sz="3200" u="sng" dirty="0">
                <a:solidFill>
                  <a:schemeClr val="bg1"/>
                </a:solidFill>
              </a:rPr>
              <a:t>Vrijval voorziening boventalligen voordeel: 			€   700.000 +</a:t>
            </a:r>
          </a:p>
          <a:p>
            <a:pPr marL="457200" lvl="2">
              <a:tabLst>
                <a:tab pos="296545" algn="l"/>
              </a:tabLst>
              <a:defRPr/>
            </a:pPr>
            <a:r>
              <a:rPr lang="nl-NL" sz="3200" b="1" dirty="0">
                <a:solidFill>
                  <a:schemeClr val="bg1"/>
                </a:solidFill>
              </a:rPr>
              <a:t>Uit te keren aan gemeenten:</a:t>
            </a:r>
            <a:r>
              <a:rPr lang="nl-NL" sz="3200" dirty="0">
                <a:solidFill>
                  <a:schemeClr val="bg1"/>
                </a:solidFill>
              </a:rPr>
              <a:t>						</a:t>
            </a:r>
            <a:r>
              <a:rPr lang="nl-NL" sz="3200" b="1" dirty="0">
                <a:solidFill>
                  <a:schemeClr val="bg1"/>
                </a:solidFill>
              </a:rPr>
              <a:t>€ 2.000.000</a:t>
            </a:r>
          </a:p>
          <a:p>
            <a:pPr marL="457200" lvl="2"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457200" lvl="2">
              <a:tabLst>
                <a:tab pos="296545" algn="l"/>
              </a:tabLst>
              <a:defRPr/>
            </a:pPr>
            <a:r>
              <a:rPr lang="nl-NL" sz="3200" b="1" dirty="0">
                <a:solidFill>
                  <a:schemeClr val="bg1"/>
                </a:solidFill>
              </a:rPr>
              <a:t>Liquidatie Presikhaaf Bedrijven</a:t>
            </a:r>
          </a:p>
          <a:p>
            <a:pPr lvl="2" indent="-457200">
              <a:buFontTx/>
              <a:buChar char="-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Vrijval Eigen Vermogen Presikhaaf Bedrijven:		</a:t>
            </a:r>
            <a:r>
              <a:rPr lang="nl-NL" sz="3200" b="1" dirty="0">
                <a:solidFill>
                  <a:schemeClr val="bg1"/>
                </a:solidFill>
              </a:rPr>
              <a:t>€ 1.300.000</a:t>
            </a:r>
          </a:p>
          <a:p>
            <a:pPr marL="457200" lvl="2"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	(wordt uitgekeerd aan gemeenten)</a:t>
            </a:r>
          </a:p>
          <a:p>
            <a:pPr marL="457200" lvl="2"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lvl="2" indent="-457200">
              <a:buFontTx/>
              <a:buChar char="-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Overdracht aan MGR latente rechten en verplichtingen	</a:t>
            </a:r>
            <a:r>
              <a:rPr lang="nl-NL" sz="3200" b="1" dirty="0">
                <a:solidFill>
                  <a:schemeClr val="bg1"/>
                </a:solidFill>
              </a:rPr>
              <a:t>€ 250.000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77"/>
                  <a:ea typeface="+mn-ea"/>
                  <a:cs typeface="+mn-cs"/>
                </a:rPr>
                <a:t>sociaal domein centraal Gelderland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12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193258" y="635140"/>
            <a:ext cx="13124800" cy="1561345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429000" y="694737"/>
            <a:ext cx="12677448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Ontwikkelingen Midden-Gelderland: </a:t>
            </a:r>
          </a:p>
          <a:p>
            <a:r>
              <a:rPr lang="nl-NL" sz="4000" b="1" dirty="0">
                <a:solidFill>
                  <a:schemeClr val="bg1"/>
                </a:solidFill>
              </a:rPr>
              <a:t>Banenafspraak en nieuw beschut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708400" y="2667000"/>
            <a:ext cx="10117609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lvl="1">
              <a:tabLst>
                <a:tab pos="296545" algn="l"/>
              </a:tabLst>
              <a:defRPr/>
            </a:pPr>
            <a:r>
              <a:rPr lang="nl-NL" sz="3200" b="1" dirty="0">
                <a:solidFill>
                  <a:schemeClr val="bg1"/>
                </a:solidFill>
              </a:rPr>
              <a:t>Banenafspraak 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Aan het werk:				</a:t>
            </a:r>
            <a:r>
              <a:rPr lang="nl-NL" sz="3200" b="1" dirty="0">
                <a:solidFill>
                  <a:schemeClr val="bg1"/>
                </a:solidFill>
              </a:rPr>
              <a:t>1.000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Niet aan het werk:	</a:t>
            </a:r>
            <a:r>
              <a:rPr lang="nl-NL" sz="3200" b="1" dirty="0">
                <a:solidFill>
                  <a:schemeClr val="bg1"/>
                </a:solidFill>
              </a:rPr>
              <a:t>		1.200</a:t>
            </a:r>
            <a:endParaRPr lang="nl-NL" sz="3200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lvl="1">
              <a:tabLst>
                <a:tab pos="296545" algn="l"/>
              </a:tabLst>
              <a:defRPr/>
            </a:pPr>
            <a:r>
              <a:rPr lang="nl-NL" sz="3200" b="1" dirty="0">
                <a:solidFill>
                  <a:schemeClr val="bg1"/>
                </a:solidFill>
              </a:rPr>
              <a:t>Nieuw beschut regionaal		      15</a:t>
            </a:r>
            <a:endParaRPr lang="nl-NL" sz="3200" dirty="0">
              <a:solidFill>
                <a:schemeClr val="bg1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33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166760" y="621384"/>
            <a:ext cx="13124800" cy="1283616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61296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4353560" y="809544"/>
            <a:ext cx="9753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Conclusies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630775" y="2220985"/>
            <a:ext cx="12413615" cy="60016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14350" lvl="1" indent="-514350">
              <a:buFont typeface="+mj-lt"/>
              <a:buAutoNum type="arabicPeriod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Ruim 1000 mensen met een baanindicatie aan de slag, echter… </a:t>
            </a:r>
          </a:p>
          <a:p>
            <a:pPr marL="0" lvl="1"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	   …</a:t>
            </a:r>
            <a:r>
              <a:rPr lang="nl-NL" sz="3200" b="1" dirty="0">
                <a:solidFill>
                  <a:schemeClr val="bg1"/>
                </a:solidFill>
              </a:rPr>
              <a:t>nog 1200 mensen met een indicatie zitten thuis!</a:t>
            </a:r>
          </a:p>
          <a:p>
            <a:pPr marL="514350" lvl="1" indent="-514350">
              <a:buFont typeface="+mj-lt"/>
              <a:buAutoNum type="arabicPeriod"/>
              <a:tabLst>
                <a:tab pos="296545" algn="l"/>
              </a:tabLst>
              <a:defRPr/>
            </a:pPr>
            <a:endParaRPr lang="nl-NL" sz="3200" b="1" dirty="0">
              <a:solidFill>
                <a:schemeClr val="bg1"/>
              </a:solidFill>
            </a:endParaRPr>
          </a:p>
          <a:p>
            <a:pPr marL="514350" lvl="1" indent="-514350">
              <a:buFont typeface="+mj-lt"/>
              <a:buAutoNum type="arabicPeriod" startAt="2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Jaarlijks stromen 125 </a:t>
            </a:r>
            <a:r>
              <a:rPr lang="nl-NL" sz="3200" dirty="0" err="1">
                <a:solidFill>
                  <a:schemeClr val="bg1"/>
                </a:solidFill>
              </a:rPr>
              <a:t>Sw-ers</a:t>
            </a:r>
            <a:r>
              <a:rPr lang="nl-NL" sz="3200" dirty="0">
                <a:solidFill>
                  <a:schemeClr val="bg1"/>
                </a:solidFill>
              </a:rPr>
              <a:t> uit die niet automatisch worden vervangen</a:t>
            </a:r>
          </a:p>
          <a:p>
            <a:pPr marL="514350" lvl="1" indent="-514350">
              <a:buFont typeface="+mj-lt"/>
              <a:buAutoNum type="arabicPeriod" startAt="2"/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514350" lvl="1" indent="-514350">
              <a:buFont typeface="+mj-lt"/>
              <a:buAutoNum type="arabicPeriod" startAt="2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Teveel mensen aan de onderkant van de arbeidsmarkt in de regio thuis</a:t>
            </a:r>
          </a:p>
          <a:p>
            <a:pPr marL="514350" lvl="1" indent="-514350">
              <a:buFont typeface="+mj-lt"/>
              <a:buAutoNum type="arabicPeriod" startAt="2"/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514350" lvl="1" indent="-514350">
              <a:buFont typeface="+mj-lt"/>
              <a:buAutoNum type="arabicPeriod" startAt="2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Verdere afbouw SW-bedrijf</a:t>
            </a:r>
          </a:p>
          <a:p>
            <a:pPr marL="514350" lvl="1" indent="-514350">
              <a:buFont typeface="+mj-lt"/>
              <a:buAutoNum type="arabicPeriod" startAt="2"/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514350" lvl="1" indent="-514350">
              <a:buFont typeface="+mj-lt"/>
              <a:buAutoNum type="arabicPeriod" startAt="2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Sociaal Ontwikkelbedrijf in de regio Midden-Gelderland? ? ?</a:t>
            </a:r>
          </a:p>
          <a:p>
            <a:endParaRPr lang="nl-NL" sz="3200" dirty="0">
              <a:solidFill>
                <a:schemeClr val="bg1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8C46C6AF-417C-4E49-85AC-28C670F2FD38}"/>
              </a:ext>
            </a:extLst>
          </p:cNvPr>
          <p:cNvSpPr/>
          <p:nvPr/>
        </p:nvSpPr>
        <p:spPr>
          <a:xfrm>
            <a:off x="3860800" y="185107"/>
            <a:ext cx="812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2">
              <a:tabLst>
                <a:tab pos="296545" algn="l"/>
              </a:tabLst>
              <a:defRPr/>
            </a:pPr>
            <a:r>
              <a:rPr lang="nl-NL" sz="2400" dirty="0">
                <a:solidFill>
                  <a:schemeClr val="bg1"/>
                </a:solidFill>
                <a:latin typeface="PT Sans Narrow" panose="020B0506020203020204" pitchFamily="34" charset="77"/>
              </a:rPr>
              <a:t> </a:t>
            </a:r>
          </a:p>
          <a:p>
            <a:pPr marL="457200" lvl="2">
              <a:tabLst>
                <a:tab pos="296545" algn="l"/>
              </a:tabLst>
              <a:defRPr/>
            </a:pPr>
            <a:endParaRPr lang="nl-NL" sz="2400" dirty="0">
              <a:solidFill>
                <a:schemeClr val="bg1"/>
              </a:solidFill>
              <a:latin typeface="PT Sans Narrow" panose="020B0506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18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054305" y="582358"/>
            <a:ext cx="13124800" cy="1398842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61296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4493880" y="824784"/>
            <a:ext cx="9753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Samenvattend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738880" y="2309842"/>
            <a:ext cx="11803116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Het gaat nog niet goed genoeg met mensen aan de onderkant van de arbeidsmarkt: teveel zitten nog thuis</a:t>
            </a:r>
          </a:p>
          <a:p>
            <a:pPr marL="0" lvl="1"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Bepaal wat je wilt met de huidige ”infrastructuur” van </a:t>
            </a:r>
            <a:r>
              <a:rPr lang="nl-NL" sz="3200" dirty="0" err="1">
                <a:solidFill>
                  <a:schemeClr val="bg1"/>
                </a:solidFill>
              </a:rPr>
              <a:t>Scalabor</a:t>
            </a:r>
            <a:endParaRPr lang="nl-NL" sz="3200" dirty="0">
              <a:solidFill>
                <a:schemeClr val="bg1"/>
              </a:solidFill>
            </a:endParaRPr>
          </a:p>
          <a:p>
            <a:pPr marL="0" lvl="1"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Trek samen op met werkgevers: 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voorkom onnodige verschillen en administratieve rompslomp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Denk niet alleen in etiketjes: kijk wat nodig is en lever maatwerk</a:t>
            </a:r>
          </a:p>
          <a:p>
            <a:endParaRPr lang="nl-NL" sz="3200" dirty="0">
              <a:solidFill>
                <a:schemeClr val="bg1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8C46C6AF-417C-4E49-85AC-28C670F2FD38}"/>
              </a:ext>
            </a:extLst>
          </p:cNvPr>
          <p:cNvSpPr/>
          <p:nvPr/>
        </p:nvSpPr>
        <p:spPr>
          <a:xfrm>
            <a:off x="3860800" y="185107"/>
            <a:ext cx="812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2">
              <a:tabLst>
                <a:tab pos="296545" algn="l"/>
              </a:tabLst>
              <a:defRPr/>
            </a:pPr>
            <a:r>
              <a:rPr lang="nl-NL" sz="2400" dirty="0">
                <a:solidFill>
                  <a:schemeClr val="bg1"/>
                </a:solidFill>
                <a:latin typeface="PT Sans Narrow" panose="020B0506020203020204" pitchFamily="34" charset="77"/>
              </a:rPr>
              <a:t> </a:t>
            </a:r>
          </a:p>
          <a:p>
            <a:pPr marL="457200" lvl="2">
              <a:tabLst>
                <a:tab pos="296545" algn="l"/>
              </a:tabLst>
              <a:defRPr/>
            </a:pPr>
            <a:endParaRPr lang="nl-NL" sz="2400" dirty="0">
              <a:solidFill>
                <a:schemeClr val="bg1"/>
              </a:solidFill>
              <a:latin typeface="PT Sans Narrow" panose="020B0506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126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E43BFF11-1ACA-0D4B-8D30-2F40CEECF0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50"/>
          <a:stretch/>
        </p:blipFill>
        <p:spPr>
          <a:xfrm>
            <a:off x="5003800" y="0"/>
            <a:ext cx="11252200" cy="9144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3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479DF7C-188D-1A4E-BDA7-2C1B3073C6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201" y="307142"/>
            <a:ext cx="5122722" cy="768703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5A9D139-8BE6-5048-8A3F-47945D9E36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192" y="307143"/>
            <a:ext cx="5140374" cy="7687036"/>
          </a:xfrm>
          <a:prstGeom prst="rect">
            <a:avLst/>
          </a:prstGeom>
        </p:spPr>
      </p:pic>
      <p:sp>
        <p:nvSpPr>
          <p:cNvPr id="40" name="Vrije vorm 39">
            <a:extLst>
              <a:ext uri="{FF2B5EF4-FFF2-40B4-BE49-F238E27FC236}">
                <a16:creationId xmlns:a16="http://schemas.microsoft.com/office/drawing/2014/main" id="{7B9A2F71-0300-6F4F-A8FD-3AC6FAFEFEF3}"/>
              </a:ext>
            </a:extLst>
          </p:cNvPr>
          <p:cNvSpPr/>
          <p:nvPr/>
        </p:nvSpPr>
        <p:spPr>
          <a:xfrm>
            <a:off x="5136192" y="6715627"/>
            <a:ext cx="1287929" cy="1278553"/>
          </a:xfrm>
          <a:custGeom>
            <a:avLst/>
            <a:gdLst>
              <a:gd name="connsiteX0" fmla="*/ 0 w 1104473"/>
              <a:gd name="connsiteY0" fmla="*/ 0 h 1096433"/>
              <a:gd name="connsiteX1" fmla="*/ 1099196 w 1104473"/>
              <a:gd name="connsiteY1" fmla="*/ 991930 h 1096433"/>
              <a:gd name="connsiteX2" fmla="*/ 1104473 w 1104473"/>
              <a:gd name="connsiteY2" fmla="*/ 1096433 h 1096433"/>
              <a:gd name="connsiteX3" fmla="*/ 0 w 1104473"/>
              <a:gd name="connsiteY3" fmla="*/ 1096433 h 1096433"/>
              <a:gd name="connsiteX4" fmla="*/ 0 w 1104473"/>
              <a:gd name="connsiteY4" fmla="*/ 0 h 109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73" h="1096433">
                <a:moveTo>
                  <a:pt x="0" y="0"/>
                </a:moveTo>
                <a:cubicBezTo>
                  <a:pt x="572081" y="0"/>
                  <a:pt x="1042614" y="434778"/>
                  <a:pt x="1099196" y="991930"/>
                </a:cubicBezTo>
                <a:lnTo>
                  <a:pt x="1104473" y="1096433"/>
                </a:lnTo>
                <a:lnTo>
                  <a:pt x="0" y="1096433"/>
                </a:lnTo>
                <a:lnTo>
                  <a:pt x="0" y="0"/>
                </a:lnTo>
                <a:close/>
              </a:path>
            </a:pathLst>
          </a:custGeom>
          <a:solidFill>
            <a:srgbClr val="00A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Vrije vorm 48">
            <a:extLst>
              <a:ext uri="{FF2B5EF4-FFF2-40B4-BE49-F238E27FC236}">
                <a16:creationId xmlns:a16="http://schemas.microsoft.com/office/drawing/2014/main" id="{664694B9-2A75-3B49-8532-BAA4746A68F9}"/>
              </a:ext>
            </a:extLst>
          </p:cNvPr>
          <p:cNvSpPr/>
          <p:nvPr/>
        </p:nvSpPr>
        <p:spPr>
          <a:xfrm>
            <a:off x="10702200" y="6715627"/>
            <a:ext cx="1287929" cy="1278553"/>
          </a:xfrm>
          <a:custGeom>
            <a:avLst/>
            <a:gdLst>
              <a:gd name="connsiteX0" fmla="*/ 0 w 1104473"/>
              <a:gd name="connsiteY0" fmla="*/ 0 h 1096433"/>
              <a:gd name="connsiteX1" fmla="*/ 1099196 w 1104473"/>
              <a:gd name="connsiteY1" fmla="*/ 991930 h 1096433"/>
              <a:gd name="connsiteX2" fmla="*/ 1104473 w 1104473"/>
              <a:gd name="connsiteY2" fmla="*/ 1096433 h 1096433"/>
              <a:gd name="connsiteX3" fmla="*/ 0 w 1104473"/>
              <a:gd name="connsiteY3" fmla="*/ 1096433 h 1096433"/>
              <a:gd name="connsiteX4" fmla="*/ 0 w 1104473"/>
              <a:gd name="connsiteY4" fmla="*/ 0 h 109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73" h="1096433">
                <a:moveTo>
                  <a:pt x="0" y="0"/>
                </a:moveTo>
                <a:cubicBezTo>
                  <a:pt x="572081" y="0"/>
                  <a:pt x="1042614" y="434778"/>
                  <a:pt x="1099196" y="991930"/>
                </a:cubicBezTo>
                <a:lnTo>
                  <a:pt x="1104473" y="1096433"/>
                </a:lnTo>
                <a:lnTo>
                  <a:pt x="0" y="1096433"/>
                </a:lnTo>
                <a:lnTo>
                  <a:pt x="0" y="0"/>
                </a:lnTo>
                <a:close/>
              </a:path>
            </a:pathLst>
          </a:custGeom>
          <a:solidFill>
            <a:srgbClr val="00A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5" name="Groep 54">
            <a:extLst>
              <a:ext uri="{FF2B5EF4-FFF2-40B4-BE49-F238E27FC236}">
                <a16:creationId xmlns:a16="http://schemas.microsoft.com/office/drawing/2014/main" id="{B7939254-9E91-7C48-99E4-B5A0D227AEE0}"/>
              </a:ext>
            </a:extLst>
          </p:cNvPr>
          <p:cNvGrpSpPr/>
          <p:nvPr/>
        </p:nvGrpSpPr>
        <p:grpSpPr>
          <a:xfrm>
            <a:off x="10702199" y="8159123"/>
            <a:ext cx="5122725" cy="680078"/>
            <a:chOff x="10702199" y="8159123"/>
            <a:chExt cx="5122725" cy="680078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546B10F-7DF4-CC49-8437-5F2305B2B156}"/>
                </a:ext>
              </a:extLst>
            </p:cNvPr>
            <p:cNvSpPr/>
            <p:nvPr/>
          </p:nvSpPr>
          <p:spPr>
            <a:xfrm>
              <a:off x="10702199" y="8160717"/>
              <a:ext cx="5122725" cy="678483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D5403A3E-15C2-144A-8FF2-429A54075CDC}"/>
                </a:ext>
              </a:extLst>
            </p:cNvPr>
            <p:cNvSpPr txBox="1"/>
            <p:nvPr/>
          </p:nvSpPr>
          <p:spPr>
            <a:xfrm>
              <a:off x="12150286" y="8229600"/>
              <a:ext cx="3445314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solidFill>
                    <a:srgbClr val="E5272E"/>
                  </a:solidFill>
                </a:rPr>
                <a:t>Reacties!</a:t>
              </a:r>
            </a:p>
          </p:txBody>
        </p:sp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46F18179-5067-5D4A-B957-27B09CE5118A}"/>
                </a:ext>
              </a:extLst>
            </p:cNvPr>
            <p:cNvSpPr/>
            <p:nvPr/>
          </p:nvSpPr>
          <p:spPr>
            <a:xfrm rot="5400000">
              <a:off x="11001437" y="7859885"/>
              <a:ext cx="680078" cy="1278553"/>
            </a:xfrm>
            <a:custGeom>
              <a:avLst/>
              <a:gdLst>
                <a:gd name="connsiteX0" fmla="*/ 0 w 680078"/>
                <a:gd name="connsiteY0" fmla="*/ 1278553 h 1278553"/>
                <a:gd name="connsiteX1" fmla="*/ 0 w 680078"/>
                <a:gd name="connsiteY1" fmla="*/ 0 h 1278553"/>
                <a:gd name="connsiteX2" fmla="*/ 579602 w 680078"/>
                <a:gd name="connsiteY2" fmla="*/ 137416 h 1278553"/>
                <a:gd name="connsiteX3" fmla="*/ 680078 w 680078"/>
                <a:gd name="connsiteY3" fmla="*/ 193976 h 1278553"/>
                <a:gd name="connsiteX4" fmla="*/ 680078 w 680078"/>
                <a:gd name="connsiteY4" fmla="*/ 1278553 h 1278553"/>
                <a:gd name="connsiteX5" fmla="*/ 0 w 680078"/>
                <a:gd name="connsiteY5" fmla="*/ 1278553 h 12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078" h="1278553">
                  <a:moveTo>
                    <a:pt x="0" y="1278553"/>
                  </a:moveTo>
                  <a:lnTo>
                    <a:pt x="0" y="0"/>
                  </a:lnTo>
                  <a:cubicBezTo>
                    <a:pt x="208471" y="0"/>
                    <a:pt x="405377" y="49511"/>
                    <a:pt x="579602" y="137416"/>
                  </a:cubicBezTo>
                  <a:lnTo>
                    <a:pt x="680078" y="193976"/>
                  </a:lnTo>
                  <a:lnTo>
                    <a:pt x="680078" y="1278553"/>
                  </a:lnTo>
                  <a:lnTo>
                    <a:pt x="0" y="1278553"/>
                  </a:lnTo>
                  <a:close/>
                </a:path>
              </a:pathLst>
            </a:custGeom>
            <a:solidFill>
              <a:srgbClr val="00A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E405152D-CF74-144D-8710-A369F9813A63}"/>
              </a:ext>
            </a:extLst>
          </p:cNvPr>
          <p:cNvGrpSpPr/>
          <p:nvPr/>
        </p:nvGrpSpPr>
        <p:grpSpPr>
          <a:xfrm>
            <a:off x="5136191" y="8159123"/>
            <a:ext cx="5140376" cy="680078"/>
            <a:chOff x="4222397" y="8159123"/>
            <a:chExt cx="5140376" cy="680078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C2634D29-6860-8440-A422-6D3DC2E2060A}"/>
                </a:ext>
              </a:extLst>
            </p:cNvPr>
            <p:cNvSpPr/>
            <p:nvPr/>
          </p:nvSpPr>
          <p:spPr>
            <a:xfrm>
              <a:off x="4222398" y="8160717"/>
              <a:ext cx="5140375" cy="678483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BF896AD7-9958-064A-898A-BC0C9938022B}"/>
                </a:ext>
              </a:extLst>
            </p:cNvPr>
            <p:cNvSpPr/>
            <p:nvPr/>
          </p:nvSpPr>
          <p:spPr>
            <a:xfrm rot="5400000">
              <a:off x="4521635" y="7859885"/>
              <a:ext cx="680078" cy="1278553"/>
            </a:xfrm>
            <a:custGeom>
              <a:avLst/>
              <a:gdLst>
                <a:gd name="connsiteX0" fmla="*/ 0 w 680078"/>
                <a:gd name="connsiteY0" fmla="*/ 1278553 h 1278553"/>
                <a:gd name="connsiteX1" fmla="*/ 0 w 680078"/>
                <a:gd name="connsiteY1" fmla="*/ 0 h 1278553"/>
                <a:gd name="connsiteX2" fmla="*/ 579602 w 680078"/>
                <a:gd name="connsiteY2" fmla="*/ 137416 h 1278553"/>
                <a:gd name="connsiteX3" fmla="*/ 680078 w 680078"/>
                <a:gd name="connsiteY3" fmla="*/ 193976 h 1278553"/>
                <a:gd name="connsiteX4" fmla="*/ 680078 w 680078"/>
                <a:gd name="connsiteY4" fmla="*/ 1278553 h 1278553"/>
                <a:gd name="connsiteX5" fmla="*/ 0 w 680078"/>
                <a:gd name="connsiteY5" fmla="*/ 1278553 h 12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078" h="1278553">
                  <a:moveTo>
                    <a:pt x="0" y="1278553"/>
                  </a:moveTo>
                  <a:lnTo>
                    <a:pt x="0" y="0"/>
                  </a:lnTo>
                  <a:cubicBezTo>
                    <a:pt x="208471" y="0"/>
                    <a:pt x="405377" y="49511"/>
                    <a:pt x="579602" y="137416"/>
                  </a:cubicBezTo>
                  <a:lnTo>
                    <a:pt x="680078" y="193976"/>
                  </a:lnTo>
                  <a:lnTo>
                    <a:pt x="680078" y="1278553"/>
                  </a:lnTo>
                  <a:lnTo>
                    <a:pt x="0" y="1278553"/>
                  </a:lnTo>
                  <a:close/>
                </a:path>
              </a:pathLst>
            </a:custGeom>
            <a:solidFill>
              <a:srgbClr val="00A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C949AA52-8DE9-8B48-B1DD-37BC012E2A5A}"/>
                </a:ext>
              </a:extLst>
            </p:cNvPr>
            <p:cNvSpPr txBox="1"/>
            <p:nvPr/>
          </p:nvSpPr>
          <p:spPr>
            <a:xfrm>
              <a:off x="5670483" y="8229600"/>
              <a:ext cx="3686846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solidFill>
                    <a:srgbClr val="E5272E"/>
                  </a:solidFill>
                </a:rPr>
                <a:t>Inzichten?</a:t>
              </a:r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01F33E3A-F8E8-CF4C-B4C0-939AE60C109C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10D27797-4CEB-EA4D-8008-EDB078639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7E1542E6-449A-5F43-89C1-C06767724E70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43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054305" y="685800"/>
            <a:ext cx="13124800" cy="1561345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479105" y="838814"/>
            <a:ext cx="1069105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Landelijke ontwikkelingen op de arbeidsmarkt</a:t>
            </a:r>
          </a:p>
          <a:p>
            <a:r>
              <a:rPr lang="nl-NL" sz="4000" b="1" dirty="0">
                <a:solidFill>
                  <a:schemeClr val="bg1"/>
                </a:solidFill>
              </a:rPr>
              <a:t>…gevolgen Corona crisis…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4394200" y="3124200"/>
            <a:ext cx="10117609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Vanaf maart arbeidsmarkt flink gekanteld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Steunmaatregelen NOW 1,2 en 3 en TOZO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Steun- en herstelplan (mobiliteitsteams)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Gevolgen voor mensen met afstand tot de arbeidsmarkt 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SW, nieuw beschut, banenafspraak etc. (Werner)</a:t>
            </a:r>
          </a:p>
          <a:p>
            <a:endParaRPr lang="nl-NL" sz="3200" dirty="0">
              <a:solidFill>
                <a:schemeClr val="bg1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24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008652" y="685800"/>
            <a:ext cx="13124800" cy="1561345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433452" y="838814"/>
            <a:ext cx="1069105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Regionale</a:t>
            </a:r>
            <a:r>
              <a:rPr lang="nl-NL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ontwikkelingen op de arbeidsmarkt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632200" y="2895600"/>
            <a:ext cx="11277599" cy="50167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Geen forse instroom in WW uitkeringen in MG (oktober zelfs gedaald)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Geen forse instroom in de bijstand 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Toenemend aantal werkgevers, vooral horeca, op zoek naar tijdelijke vacatures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Werkgevers kritischer in selectie: motivatie nog belangrijker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Aantal plaatsingen WSP 2020 minder dan in 2019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Onzekerheid over 2021 maakt werkgevers terughoudend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Kansmogelijkheden liggen in zorg, ICT, techniek, bouw en groen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Midden Gelderland werkt door / mobiliteitsteams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386B23-C489-4917-8311-E6CAA784D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200" y="8212581"/>
            <a:ext cx="447485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8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008652" y="685800"/>
            <a:ext cx="13124800" cy="1561345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433452" y="838814"/>
            <a:ext cx="1219084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Verschuivingen arbeidsmarkt door corona</a:t>
            </a:r>
          </a:p>
          <a:p>
            <a:r>
              <a:rPr lang="nl-NL" sz="4000" b="1" dirty="0">
                <a:solidFill>
                  <a:schemeClr val="bg1"/>
                </a:solidFill>
              </a:rPr>
              <a:t>(directe effecten)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4089401" y="2895600"/>
            <a:ext cx="5791200" cy="40494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Aft>
                <a:spcPts val="300"/>
              </a:spcAft>
              <a:buClr>
                <a:srgbClr val="0078D2"/>
              </a:buClr>
              <a:defRPr/>
            </a:pPr>
            <a:r>
              <a:rPr lang="nl-NL" sz="3200" b="1" dirty="0">
                <a:solidFill>
                  <a:srgbClr val="FF0000"/>
                </a:solidFill>
              </a:rPr>
              <a:t>Minder werk:</a:t>
            </a:r>
          </a:p>
          <a:p>
            <a:pPr marL="360000" lvl="1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Horeca en catering</a:t>
            </a:r>
          </a:p>
          <a:p>
            <a:pPr marL="360000" lvl="1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Detailhandel kleding en schoenen</a:t>
            </a:r>
          </a:p>
          <a:p>
            <a:pPr marL="360000" lvl="1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Cultuur, evenementen</a:t>
            </a:r>
          </a:p>
          <a:p>
            <a:pPr marL="360000" lvl="1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Kappers, nagelstylisten</a:t>
            </a:r>
          </a:p>
          <a:p>
            <a:pPr marL="360000" lvl="1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Personenvervoer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386B23-C489-4917-8311-E6CAA784D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200" y="8212581"/>
            <a:ext cx="4474852" cy="80474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0B224CE-6CE8-4E13-B13B-51D5F291CFF8}"/>
              </a:ext>
            </a:extLst>
          </p:cNvPr>
          <p:cNvSpPr txBox="1"/>
          <p:nvPr/>
        </p:nvSpPr>
        <p:spPr>
          <a:xfrm>
            <a:off x="9833096" y="2895600"/>
            <a:ext cx="5791200" cy="34692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Aft>
                <a:spcPts val="300"/>
              </a:spcAft>
              <a:buClr>
                <a:srgbClr val="0078D2"/>
              </a:buClr>
              <a:defRPr/>
            </a:pPr>
            <a:r>
              <a:rPr lang="nl-NL" sz="3200" b="1" dirty="0">
                <a:solidFill>
                  <a:srgbClr val="00B050"/>
                </a:solidFill>
              </a:rPr>
              <a:t>Meer werk:</a:t>
            </a:r>
          </a:p>
          <a:p>
            <a:pPr marL="360000" lvl="1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Maaltijdbezorging</a:t>
            </a:r>
          </a:p>
          <a:p>
            <a:pPr marL="360000" lvl="1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Detailhandel food, supermarkten</a:t>
            </a:r>
          </a:p>
          <a:p>
            <a:pPr marL="360000" lvl="1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Webshops, pakketbezorgers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rgbClr val="0078D2"/>
              </a:buClr>
              <a:buFont typeface="Arial" panose="020B0604020202020204" pitchFamily="34" charset="0"/>
              <a:buChar char="•"/>
              <a:defRPr/>
            </a:pPr>
            <a:endParaRPr lang="nl-NL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008652" y="685800"/>
            <a:ext cx="13124800" cy="1561345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433452" y="838814"/>
            <a:ext cx="1069105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Meest kansrijke beroepen (toen en nu)</a:t>
            </a:r>
          </a:p>
          <a:p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4089400" y="2895600"/>
            <a:ext cx="11560295" cy="3502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Glaszetters, tegelzetters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Loodgieters, monteurs, leidingleggers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Woningstoffeerders, vloerenleggers, keukenmonteurs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Operators voedingsindustrie/procesindustrie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Tractorchauffeurs, loonwerkers, landbouwmachinisten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Hoveniers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386B23-C489-4917-8311-E6CAA784D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200" y="8212581"/>
            <a:ext cx="4474852" cy="8047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460BF7-5365-4199-8D0D-685757B89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4964" y="776990"/>
            <a:ext cx="8572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008652" y="685800"/>
            <a:ext cx="13124800" cy="1561345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433452" y="838814"/>
            <a:ext cx="1129716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nl-NL" sz="4000" b="1" dirty="0">
                <a:solidFill>
                  <a:schemeClr val="bg1"/>
                </a:solidFill>
              </a:rPr>
              <a:t>Minder kansrijke beroepen sinds corona (nu)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600404" y="2400159"/>
            <a:ext cx="12221822" cy="63700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Bedienend personeel horeca, medewerkers </a:t>
            </a:r>
            <a:r>
              <a:rPr lang="nl-NL" sz="3200" dirty="0" err="1">
                <a:solidFill>
                  <a:schemeClr val="bg1"/>
                </a:solidFill>
              </a:rPr>
              <a:t>horecabufetten</a:t>
            </a:r>
            <a:endParaRPr lang="nl-NL" sz="3200" dirty="0">
              <a:solidFill>
                <a:schemeClr val="bg1"/>
              </a:solidFill>
            </a:endParaRP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Medewerker bedrijfsrestaurant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Keukenassistenten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Hotelreceptionisten, horecaportiers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Receptionisten en telefonisten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Huishoudelijk medewerkers (hotel, instelling)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Medewerker kopieer-, printbedrijf/repro-afdeling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Financieel-administratief medewerkers, medewerkers verzekeringsadministratie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Medewerkers personeelsadministratie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Laders, lossers en sjouwers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386B23-C489-4917-8311-E6CAA784D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200" y="8212581"/>
            <a:ext cx="4474852" cy="80474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EB3E44-4DA1-4417-AF01-50795B58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5417" y="799722"/>
            <a:ext cx="8667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1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008652" y="685800"/>
            <a:ext cx="13124800" cy="1561345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433452" y="838814"/>
            <a:ext cx="1129716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nl-NL" sz="4000" b="1" dirty="0">
                <a:solidFill>
                  <a:schemeClr val="bg1"/>
                </a:solidFill>
              </a:rPr>
              <a:t>Minder kansrijke beroepen sinds corona (nu)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600404" y="2286000"/>
            <a:ext cx="12221822" cy="695023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Reisadviseurs en reisbureaumedewerkers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Servicemedewerkers bioscoop, theater, amusementscentrum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Conducteurs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Chauffeurs personenvervoer (divers)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Verkoopmedewerkers tankstation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Verkoopmedewerkers huishoudelijke artikelen-speelgoed-mode-overige non-food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Logistiek-/voorraadmedewerkers, magazijn- en </a:t>
            </a:r>
            <a:r>
              <a:rPr lang="nl-NL" sz="3200" dirty="0" err="1">
                <a:solidFill>
                  <a:schemeClr val="bg1"/>
                </a:solidFill>
              </a:rPr>
              <a:t>expeditiemedewerkers</a:t>
            </a:r>
            <a:endParaRPr lang="nl-NL" sz="3200" dirty="0">
              <a:solidFill>
                <a:schemeClr val="bg1"/>
              </a:solidFill>
            </a:endParaRP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Verf- en lakspuiters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Fitnesstrainers, sportinstructeurs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Kappers, schoonheidsspecialisten</a:t>
            </a:r>
          </a:p>
          <a:p>
            <a:pPr marL="180000" lvl="0" indent="-18000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Objectbeveiligers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386B23-C489-4917-8311-E6CAA784D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200" y="8212581"/>
            <a:ext cx="4474852" cy="80474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EB3E44-4DA1-4417-AF01-50795B58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5417" y="799722"/>
            <a:ext cx="8667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131200" y="634863"/>
            <a:ext cx="13124800" cy="1346338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556000" y="787876"/>
            <a:ext cx="1069105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Regionale initiatieven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708400" y="2514600"/>
            <a:ext cx="11582400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Strategische agenda met projecten, gefinancierd met middelen Perspectief op Werk (POW) 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Provincie Gelderland ondersteunt arbeidsmarktregio’s 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Werkgeversnetwerk ‘</a:t>
            </a:r>
            <a:r>
              <a:rPr lang="nl-NL" sz="3200" dirty="0" err="1">
                <a:solidFill>
                  <a:schemeClr val="bg1"/>
                </a:solidFill>
              </a:rPr>
              <a:t>samenvooreenbaan</a:t>
            </a:r>
            <a:r>
              <a:rPr lang="nl-NL" sz="3200" dirty="0">
                <a:solidFill>
                  <a:schemeClr val="bg1"/>
                </a:solidFill>
              </a:rPr>
              <a:t>’ gelanceerd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Leerwerktrajecten en omscholingsmogelijkheden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Transitievouchers </a:t>
            </a:r>
          </a:p>
          <a:p>
            <a:pPr marL="0" lvl="1"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lvl="1">
              <a:tabLst>
                <a:tab pos="296545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lvl="1" algn="ctr">
              <a:tabLst>
                <a:tab pos="296545" algn="l"/>
              </a:tabLst>
              <a:defRPr/>
            </a:pPr>
            <a:r>
              <a:rPr lang="nl-NL" sz="3200" b="1" dirty="0">
                <a:solidFill>
                  <a:schemeClr val="bg1"/>
                </a:solidFill>
              </a:rPr>
              <a:t>Grootste uitdaging: vraag en aanbod elkaar laten vinden!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73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E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3B808B5-A5E4-0D40-97ED-AEA3A0A63E32}"/>
              </a:ext>
            </a:extLst>
          </p:cNvPr>
          <p:cNvSpPr txBox="1"/>
          <p:nvPr/>
        </p:nvSpPr>
        <p:spPr>
          <a:xfrm rot="5400000">
            <a:off x="-3333327" y="3215764"/>
            <a:ext cx="9982203" cy="2448000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DD41F17-997D-EF49-8355-A33DCDB2DA2E}"/>
              </a:ext>
            </a:extLst>
          </p:cNvPr>
          <p:cNvSpPr/>
          <p:nvPr/>
        </p:nvSpPr>
        <p:spPr>
          <a:xfrm>
            <a:off x="3054305" y="545059"/>
            <a:ext cx="13124800" cy="1561345"/>
          </a:xfrm>
          <a:prstGeom prst="rect">
            <a:avLst/>
          </a:prstGeom>
          <a:solidFill>
            <a:srgbClr val="00ADB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016F87-0EDA-974F-A503-E9E87D1C8F32}"/>
              </a:ext>
            </a:extLst>
          </p:cNvPr>
          <p:cNvSpPr txBox="1"/>
          <p:nvPr/>
        </p:nvSpPr>
        <p:spPr>
          <a:xfrm rot="5400000">
            <a:off x="-3188397" y="3243361"/>
            <a:ext cx="9677403" cy="208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CC0C72C-1765-EA45-BD50-57F668AF3D9E}"/>
              </a:ext>
            </a:extLst>
          </p:cNvPr>
          <p:cNvSpPr txBox="1"/>
          <p:nvPr/>
        </p:nvSpPr>
        <p:spPr>
          <a:xfrm>
            <a:off x="3368211" y="604656"/>
            <a:ext cx="1281089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Kansen op de arbeidsmarkt voor mensen met arbeidsbeperking? (SW, nieuw beschut, banenafspraak)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8C7AD5E-D7D8-9641-B982-2EC88C3572EC}"/>
              </a:ext>
            </a:extLst>
          </p:cNvPr>
          <p:cNvSpPr txBox="1"/>
          <p:nvPr/>
        </p:nvSpPr>
        <p:spPr>
          <a:xfrm>
            <a:off x="3368212" y="2493733"/>
            <a:ext cx="12645698" cy="6494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/>
            <a:r>
              <a:rPr lang="nl-NL" sz="3200" u="sng" dirty="0">
                <a:solidFill>
                  <a:schemeClr val="bg1"/>
                </a:solidFill>
              </a:rPr>
              <a:t>Ontwikkelingen landelijk</a:t>
            </a:r>
          </a:p>
          <a:p>
            <a:pPr lvl="1"/>
            <a:endParaRPr lang="nl-NL" sz="3200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Invoering Participatiewet 2015, 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Stop op SW-instroom, Wajong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Invoering ‘garantiebanen’ (banenafspraak)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Banenafspraak levert minder werkgelegenheid op dan beoogd (SCP, </a:t>
            </a:r>
            <a:r>
              <a:rPr lang="nl-NL" sz="3200" dirty="0" err="1">
                <a:solidFill>
                  <a:schemeClr val="bg1"/>
                </a:solidFill>
              </a:rPr>
              <a:t>Cedris</a:t>
            </a:r>
            <a:r>
              <a:rPr lang="nl-NL" sz="3200" dirty="0">
                <a:solidFill>
                  <a:schemeClr val="bg1"/>
                </a:solidFill>
              </a:rPr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Initiatief nota SP en CDA: landelijk dekkend netwerk sociaal ontwikkel-bedrijven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Pleidooi voor verdeling LKS budget naar realisatie (SWZ </a:t>
            </a:r>
            <a:r>
              <a:rPr lang="nl-NL" sz="3200" dirty="0" err="1">
                <a:solidFill>
                  <a:schemeClr val="bg1"/>
                </a:solidFill>
              </a:rPr>
              <a:t>begrotings-behandeling</a:t>
            </a:r>
            <a:r>
              <a:rPr lang="nl-NL" sz="3200" dirty="0">
                <a:solidFill>
                  <a:schemeClr val="bg1"/>
                </a:solidFill>
              </a:rPr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dirty="0">
                <a:solidFill>
                  <a:schemeClr val="bg1"/>
                </a:solidFill>
              </a:rPr>
              <a:t>Inzet basis CAO Participatie per 1-1-2021 (financiering SZW-VNG-Gemeenten)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E9B7588-B80E-5B49-B315-69FAC307FB4F}"/>
              </a:ext>
            </a:extLst>
          </p:cNvPr>
          <p:cNvGrpSpPr/>
          <p:nvPr/>
        </p:nvGrpSpPr>
        <p:grpSpPr>
          <a:xfrm>
            <a:off x="606304" y="7543800"/>
            <a:ext cx="2088001" cy="1340456"/>
            <a:chOff x="606304" y="7175653"/>
            <a:chExt cx="2088001" cy="1340456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C5BFB4-9672-BF4F-9A19-82565F62A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004" y="7175653"/>
              <a:ext cx="1808498" cy="105322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D3D6428-28FB-8F45-BD23-3D3FC63D93FE}"/>
                </a:ext>
              </a:extLst>
            </p:cNvPr>
            <p:cNvSpPr txBox="1"/>
            <p:nvPr/>
          </p:nvSpPr>
          <p:spPr>
            <a:xfrm>
              <a:off x="606304" y="8246805"/>
              <a:ext cx="2088001" cy="2693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" dirty="0">
                  <a:solidFill>
                    <a:schemeClr val="bg1"/>
                  </a:solidFill>
                  <a:latin typeface="PT Sans Narrow" panose="020B0506020203020204" pitchFamily="34" charset="77"/>
                </a:rPr>
                <a:t>sociaal domein centraal Gelderland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027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5715</TotalTime>
  <Words>885</Words>
  <Application>Microsoft Office PowerPoint</Application>
  <PresentationFormat>Aangepast</PresentationFormat>
  <Paragraphs>168</Paragraphs>
  <Slides>16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Doppio One</vt:lpstr>
      <vt:lpstr>PT Sans Narrow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Mirjam Groenendijk</dc:creator>
  <cp:lastModifiedBy>Monique van Ingen</cp:lastModifiedBy>
  <cp:revision>161</cp:revision>
  <cp:lastPrinted>2019-03-18T08:42:21Z</cp:lastPrinted>
  <dcterms:created xsi:type="dcterms:W3CDTF">2017-05-19T15:13:30Z</dcterms:created>
  <dcterms:modified xsi:type="dcterms:W3CDTF">2020-11-30T16:21:17Z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2017-05-19T00:00:00Z</vt:filetime>
  </property>
</Properties>
</file>